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19"/>
  </p:notesMasterIdLst>
  <p:sldIdLst>
    <p:sldId id="256" r:id="rId2"/>
    <p:sldId id="286" r:id="rId3"/>
    <p:sldId id="257" r:id="rId4"/>
    <p:sldId id="258" r:id="rId5"/>
    <p:sldId id="287" r:id="rId6"/>
    <p:sldId id="260" r:id="rId7"/>
    <p:sldId id="267" r:id="rId8"/>
    <p:sldId id="268" r:id="rId9"/>
    <p:sldId id="261" r:id="rId10"/>
    <p:sldId id="282" r:id="rId11"/>
    <p:sldId id="262" r:id="rId12"/>
    <p:sldId id="283" r:id="rId13"/>
    <p:sldId id="263" r:id="rId14"/>
    <p:sldId id="284" r:id="rId15"/>
    <p:sldId id="288" r:id="rId16"/>
    <p:sldId id="264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258"/>
    <a:srgbClr val="0066FF"/>
    <a:srgbClr val="F054F0"/>
    <a:srgbClr val="FF00FF"/>
    <a:srgbClr val="BEBA06"/>
    <a:srgbClr val="BF1330"/>
    <a:srgbClr val="19A3BF"/>
    <a:srgbClr val="2519BF"/>
    <a:srgbClr val="51E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9" autoAdjust="0"/>
    <p:restoredTop sz="94659" autoAdjust="0"/>
  </p:normalViewPr>
  <p:slideViewPr>
    <p:cSldViewPr>
      <p:cViewPr>
        <p:scale>
          <a:sx n="69" d="100"/>
          <a:sy n="69" d="100"/>
        </p:scale>
        <p:origin x="-2730" y="-10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93257874015747"/>
          <c:y val="3.2617125984251968E-2"/>
          <c:w val="0.56007267060367449"/>
          <c:h val="0.827929872047244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16248.27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1">
                  <c:v>13700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 formatCode="#,##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076544"/>
        <c:axId val="74078080"/>
        <c:axId val="0"/>
      </c:bar3DChart>
      <c:catAx>
        <c:axId val="74076544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078080"/>
        <c:crosses val="autoZero"/>
        <c:auto val="1"/>
        <c:lblAlgn val="ctr"/>
        <c:lblOffset val="100"/>
        <c:noMultiLvlLbl val="0"/>
      </c:catAx>
      <c:valAx>
        <c:axId val="74078080"/>
        <c:scaling>
          <c:orientation val="minMax"/>
          <c:max val="5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7407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8866-9C3C-48CA-9A02-34B36FC9568E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AF2A-CE47-4EB0-BCB7-11567F209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50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4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19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9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13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93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1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83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453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22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72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272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37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23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4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38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2A7-AE37-4420-A857-A89088867115}" type="datetimeFigureOut">
              <a:rPr lang="ru-RU" smtClean="0"/>
              <a:pPr/>
              <a:t>19.03.2020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908720"/>
            <a:ext cx="8378108" cy="907800"/>
          </a:xfrm>
        </p:spPr>
        <p:txBody>
          <a:bodyPr/>
          <a:lstStyle/>
          <a:p>
            <a:pPr algn="ctr"/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09853" y="2428869"/>
            <a:ext cx="707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«Прибайкальский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район»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026" name="Picture 2" descr="C:\Users\Игорь\Desktop\Презентация\75f84c5f67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288" y="4426213"/>
            <a:ext cx="341830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914501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«Прибайкальский район» на 2020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03079"/>
              </p:ext>
            </p:extLst>
          </p:nvPr>
        </p:nvGraphicFramePr>
        <p:xfrm>
          <a:off x="1703511" y="1340768"/>
          <a:ext cx="9937105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315"/>
                <a:gridCol w="1892782"/>
                <a:gridCol w="1703504"/>
                <a:gridCol w="1703504"/>
              </a:tblGrid>
              <a:tr h="757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66419,4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66552,2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66685,4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4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8120,0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8120,0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8120,0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24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71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взимаемый в связи с применением патентной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500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8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Налог, взимаемый в связи с применением упрощённой системы налогообложения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115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11 600,0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83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3 664,0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3660,0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3660,0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400,0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420,0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продажи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1000,0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1000,0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4358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060" y="428612"/>
            <a:ext cx="6657964" cy="5714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9348378"/>
              </p:ext>
            </p:extLst>
          </p:nvPr>
        </p:nvGraphicFramePr>
        <p:xfrm>
          <a:off x="1703512" y="1628800"/>
          <a:ext cx="9145016" cy="5040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3321"/>
                <a:gridCol w="4181695"/>
              </a:tblGrid>
              <a:tr h="9276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трансфертов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8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определения конкретной цели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их использования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9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 «переданных»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другим публично-правовым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образованиям полномочий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долевого софинансирования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других бюджетов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Игорь\Desktop\Презентация\трансфе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6825" y="188640"/>
            <a:ext cx="2459815" cy="10552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3188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03170"/>
              </p:ext>
            </p:extLst>
          </p:nvPr>
        </p:nvGraphicFramePr>
        <p:xfrm>
          <a:off x="2567608" y="1412777"/>
          <a:ext cx="8280920" cy="49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872208"/>
                <a:gridCol w="1944216"/>
                <a:gridCol w="1728192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35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637 588,40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656 206,0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543 936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,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9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22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5656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138 553,20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110 842,5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110 842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,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5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224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213 500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,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8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152 799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,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279 187,4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27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8 885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,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27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8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917,7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673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1 622,90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52 977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,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7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1 377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,</a:t>
                      </a: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7</a:t>
                      </a:r>
                      <a:r>
                        <a:rPr lang="en-US" sz="1800" b="0" dirty="0" smtClean="0">
                          <a:effectLst/>
                          <a:latin typeface="Times New Roman CYR"/>
                          <a:ea typeface="Times New Roman"/>
                        </a:rPr>
                        <a:t>0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13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142852"/>
            <a:ext cx="8001056" cy="142876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000240"/>
            <a:ext cx="535785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95646" y="2285992"/>
            <a:ext cx="7686700" cy="378621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правоохранительная  деятельность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Жилищно-коммунальное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политика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муниципального долга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405" t="1405" r="2716" b="1654"/>
          <a:stretch>
            <a:fillRect/>
          </a:stretch>
        </p:blipFill>
        <p:spPr bwMode="auto">
          <a:xfrm rot="398020">
            <a:off x="9167834" y="1875155"/>
            <a:ext cx="12144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260648"/>
            <a:ext cx="7416824" cy="7784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923423"/>
              </p:ext>
            </p:extLst>
          </p:nvPr>
        </p:nvGraphicFramePr>
        <p:xfrm>
          <a:off x="2063552" y="908720"/>
          <a:ext cx="9577064" cy="5507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1512168"/>
                <a:gridCol w="1512168"/>
                <a:gridCol w="1512168"/>
              </a:tblGrid>
              <a:tr h="78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1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48 212,5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46 385,8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47 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344,8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26 535,8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124 773,1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54 384,8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0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81 629,7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59 962,1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14 597,1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463 614,8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431 622,7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434 246,1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3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49 294,9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49 195,8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48 562,0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12 426,2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12 662,3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13 053,5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16 398,9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12 989,4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12 989,4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7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1 989,5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1 762,0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1 762,0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9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16 885,0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14 067,2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14 069,8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7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5 334,8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10 679,8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7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720 942,0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758 755,2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646 689,3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9951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16632"/>
            <a:ext cx="10153128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«Прибайкальский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непрограммную деятельность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5910809"/>
              </p:ext>
            </p:extLst>
          </p:nvPr>
        </p:nvGraphicFramePr>
        <p:xfrm>
          <a:off x="1847528" y="1124743"/>
          <a:ext cx="9865095" cy="525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1512168"/>
                <a:gridCol w="1440160"/>
                <a:gridCol w="1368151"/>
              </a:tblGrid>
              <a:tr h="39325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72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долгом на 2015-2017 годы и на период до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года»</a:t>
                      </a:r>
                      <a:endParaRPr lang="ru-RU" sz="11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24 162,0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20 498,1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20 500,7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«Развитие физической культуры, спорта и молодежной политики в Прибайкальском районе на 2015-2017 годы и на период до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года»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19 015,0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16 130,1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11 362,1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«Развитие образования в Прибайкальском районе в 2015-2017 годах и на период до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года»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457 961,9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426 372,6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428 912,5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9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«Развитие культуры в Прибайкальском районе на 2015-2017 годы и на период до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года»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53 073,8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51 779,8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51 149,4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«Поддержка и развитие печатного средства массовой информации муниципального образования "Прибайкальский район" на 2015-2017 </a:t>
                      </a:r>
                      <a:r>
                        <a:rPr lang="ru-RU" sz="1100" b="1" i="0" u="none" strike="noStrike" dirty="0" err="1" smtClean="0">
                          <a:effectLst/>
                          <a:latin typeface="Times New Roman" panose="02020603050405020304" pitchFamily="18" charset="0"/>
                        </a:rPr>
                        <a:t>гг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и на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период до 2022 года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1 989,5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0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«Обеспечение охраны общественного порядка в муниципальном образовании Прибайкальской район № в 2015-20 годах  на период до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года»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3 323,6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2 522,8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9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"Развитие бизнеса и территории на 2015-2017 годы и на период до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года"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0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территориального общественного самоуправления в Прибайкальском районе на 2015-2017 годы и на период до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года»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0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Комплексное развитие ЖКХ, строительства, дорожной и градостроительной деятельности в Прибайкальском районе в 2015-2017 годах и на период до 2022 года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89 775,8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130 251,5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60 060,6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муниципальной службы в Прибайкальском районе на 2015-2017 годы и на период до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года»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Непрограммная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деятельность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56 895,1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44 233,8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45 095,6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3473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95538" y="2071678"/>
            <a:ext cx="785818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доходами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5538" y="3357562"/>
            <a:ext cx="778674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расходами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0" y="4286256"/>
            <a:ext cx="4225931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7498080" cy="107099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Объем муниципального долга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Прибайкальского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37871446"/>
              </p:ext>
            </p:extLst>
          </p:nvPr>
        </p:nvGraphicFramePr>
        <p:xfrm>
          <a:off x="2999656" y="1340768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76540"/>
              </p:ext>
            </p:extLst>
          </p:nvPr>
        </p:nvGraphicFramePr>
        <p:xfrm>
          <a:off x="2999656" y="1340768"/>
          <a:ext cx="6792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4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Прибайкальского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5360" y="2331030"/>
            <a:ext cx="11089232" cy="405029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основным финансовым документом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«Прибайкальский район».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района.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для  каждого человека.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постарались  в доступной  и понятной для граждан форме показать понятия и  основные параметры бюджета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Игорь\Desktop\Презентация\D99B1665B439412991AACFA3E21B9F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4432" y="65605"/>
            <a:ext cx="2160240" cy="2052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2070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4696"/>
            <a:ext cx="7704906" cy="188213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31504" y="2348881"/>
            <a:ext cx="8965090" cy="31487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форма  образования  и  расходования  денежных средств,  предназначенных  для  финансового  обеспечения задач и функций государства и местного самоуправления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Консолидированный  бюджет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свод  бюджетов  бюджетной системы  Российской  Федерации  на  соответствующей территории  (за  исключением  бюджетов  государственных внебюджетных  фондов)  без  учета  межбюджетных трансфертов между этими бюджетами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документ, определяющий цели и задачи муниципальной политики в определенной сфере, способы их достижения, примерные объемы используемых финансов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0" y="171617"/>
            <a:ext cx="2232198" cy="16906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9736" y="3140968"/>
            <a:ext cx="54242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Презентация\2016-z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0"/>
            <a:ext cx="1214422" cy="1214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728403"/>
            <a:ext cx="818676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Бюджетный процесс – ежегодное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бюджета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214554"/>
            <a:ext cx="8143932" cy="41403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бюджета в текущем году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на очередной год и плановый период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гражданина в бюджетном процессе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2204864"/>
            <a:ext cx="5055548" cy="37063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767" y="1390619"/>
            <a:ext cx="2541437" cy="1028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89222" y="2492896"/>
            <a:ext cx="2260526" cy="10591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Помогает формировать доходную часть бюджета (налог на доходы физических лиц)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F:\картинки для бюджета\8714-1920x1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172" y="4293096"/>
            <a:ext cx="1778626" cy="10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128985" y="3625546"/>
            <a:ext cx="381000" cy="5715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s59.radikal.ru/i165/1302/38/b2e94d8e16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6659" y="1171401"/>
            <a:ext cx="2346005" cy="16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1338" y="4725144"/>
            <a:ext cx="2590800" cy="103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flipH="1">
            <a:off x="9394809" y="3034101"/>
            <a:ext cx="2693042" cy="1403011"/>
          </a:xfrm>
          <a:prstGeom prst="downArrow">
            <a:avLst>
              <a:gd name="adj1" fmla="val 55506"/>
              <a:gd name="adj2" fmla="val 25000"/>
            </a:avLst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КАК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ПОЛУЧАТЕЛЬ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СОЦИАЛЬНЫХ ГАРАНТИЙ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1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0162"/>
            <a:ext cx="8136904" cy="13026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этапы подготовки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районного 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1"/>
          </p:nvPr>
        </p:nvSpPr>
        <p:spPr>
          <a:xfrm>
            <a:off x="2524100" y="2000240"/>
            <a:ext cx="8115328" cy="43546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прогноза социально-экономического развития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основных направлений бюджетной и налоговой политики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Прогнозирование доходов бюджета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реестра расходных обязательств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и утверждение проекта бюджета Прибайкальским районным Советом депутатов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Песочные-часы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774094" y="0"/>
            <a:ext cx="1730668" cy="14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1828800"/>
            <a:ext cx="8429684" cy="1528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ДОХОДНОГО ПОТЕНЦИАЛА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479" y="188845"/>
            <a:ext cx="8496994" cy="1511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1128968"/>
              </p:ext>
            </p:extLst>
          </p:nvPr>
        </p:nvGraphicFramePr>
        <p:xfrm>
          <a:off x="1343472" y="2132856"/>
          <a:ext cx="9073008" cy="43924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68252"/>
                <a:gridCol w="2268252"/>
                <a:gridCol w="2230446"/>
                <a:gridCol w="2306058"/>
              </a:tblGrid>
              <a:tr h="1427471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3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739 938,8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758 755,2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646 689,3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75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720 942,0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758 755,2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646 689,3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1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+ 18 996,8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0645" y="1571612"/>
            <a:ext cx="14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7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45081"/>
            <a:ext cx="1788316" cy="1354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Презентация\40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4371976"/>
            <a:ext cx="3676650" cy="2486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500042"/>
            <a:ext cx="8358246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81224" y="1717522"/>
            <a:ext cx="2714644" cy="3926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формируются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5868" y="2132856"/>
            <a:ext cx="2857520" cy="408222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формируются за счет неналоговых поступлений, к которым относятся: доходы от использования или продажи имущества, находящегося в государственной и муниципальной собственности, сдачи в аренду, штрафы и т.д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8184232" y="2708920"/>
            <a:ext cx="2664296" cy="45074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just">
              <a:lnSpc>
                <a:spcPct val="80000"/>
              </a:lnSpc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дотации, субсидии, субвенции из вышестоящего бюджета и иные межбюджетные трансферты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Поступления от организаций, граждан (кроме налоговых и неналоговых доходов)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1636</TotalTime>
  <Words>1228</Words>
  <Application>Microsoft Office PowerPoint</Application>
  <PresentationFormat>Произвольный</PresentationFormat>
  <Paragraphs>282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БЮДЖЕТ ДЛЯ ГРАЖДАН</vt:lpstr>
      <vt:lpstr>Уважаемые жители Прибайкальского района!</vt:lpstr>
      <vt:lpstr> Основные понятия</vt:lpstr>
      <vt:lpstr>Бюджетный процесс – ежегодное  формирование и исполнение бюджета </vt:lpstr>
      <vt:lpstr>Участие гражданина в бюджетном процессе</vt:lpstr>
      <vt:lpstr>Основные этапы подготовки   районного  бюджета</vt:lpstr>
      <vt:lpstr>Основные направления бюджетной политики</vt:lpstr>
      <vt:lpstr>Основные характеристики районного бюджета  на 2020 год и плановый период 2021 и 2022 годов</vt:lpstr>
      <vt:lpstr>Доходы бюджета   - поступающие в бюджет денежные средства</vt:lpstr>
      <vt:lpstr>Объем и структура доходов бюджета муниципального  образования «Прибайкальский район» на 2020 год  и на плановый период 2021 и 2022 годов</vt:lpstr>
      <vt:lpstr>Межбюджетные трансферты – денежные средства, перечисляемые из одного бюджета бюджетной системы Российской Федерации другому</vt:lpstr>
      <vt:lpstr>Безвозмездные поступления из других бюджетов бюджетной системы</vt:lpstr>
      <vt:lpstr>Расходы бюджета   - выплачиваемые из бюджета денежные средства</vt:lpstr>
      <vt:lpstr>РАСХОДЫ БЮДЖЕТА</vt:lpstr>
      <vt:lpstr>Расходы бюджета муниципального района «Прибайкальский район»   на реализацию муниципальных программ и непрограммную деятельность  на 2020 год и на плановый период 2021 и 2022 годов </vt:lpstr>
      <vt:lpstr>Результат исполнения бюджета</vt:lpstr>
      <vt:lpstr>Объем муниципального долга Прибайкальского района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Admin</dc:creator>
  <cp:lastModifiedBy>Админ</cp:lastModifiedBy>
  <cp:revision>170</cp:revision>
  <dcterms:created xsi:type="dcterms:W3CDTF">2014-10-14T00:45:05Z</dcterms:created>
  <dcterms:modified xsi:type="dcterms:W3CDTF">2020-03-19T02:17:17Z</dcterms:modified>
</cp:coreProperties>
</file>